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Livvic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7.xml"/><Relationship Id="rId22" Type="http://schemas.openxmlformats.org/officeDocument/2006/relationships/font" Target="fonts/Livvic-bold.fntdata"/><Relationship Id="rId10" Type="http://schemas.openxmlformats.org/officeDocument/2006/relationships/slide" Target="slides/slide6.xml"/><Relationship Id="rId21" Type="http://schemas.openxmlformats.org/officeDocument/2006/relationships/font" Target="fonts/Livvic-regular.fntdata"/><Relationship Id="rId13" Type="http://schemas.openxmlformats.org/officeDocument/2006/relationships/font" Target="fonts/Montserrat-regular.fntdata"/><Relationship Id="rId24" Type="http://schemas.openxmlformats.org/officeDocument/2006/relationships/font" Target="fonts/Livvic-boldItalic.fntdata"/><Relationship Id="rId12" Type="http://schemas.openxmlformats.org/officeDocument/2006/relationships/slide" Target="slides/slide8.xml"/><Relationship Id="rId23" Type="http://schemas.openxmlformats.org/officeDocument/2006/relationships/font" Target="fonts/Livvic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19" Type="http://schemas.openxmlformats.org/officeDocument/2006/relationships/font" Target="fonts/Lato-italic.fntdata"/><Relationship Id="rId6" Type="http://schemas.openxmlformats.org/officeDocument/2006/relationships/slide" Target="slides/slide2.xml"/><Relationship Id="rId18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7ec08c98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7ec08c98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7ec08c98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7ec08c98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0480e899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0480e899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d416ff2b35c0fc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d416ff2b35c0fc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0480ea1a9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0480ea1a9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7ec08c98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7ec08c98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7ec08c98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7ec08c98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4.jp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n.wikipedia.org/wiki/Optical_mark_recognition" TargetMode="External"/><Relationship Id="rId4" Type="http://schemas.openxmlformats.org/officeDocument/2006/relationships/hyperlink" Target="https://opencv.org/" TargetMode="External"/><Relationship Id="rId5" Type="http://schemas.openxmlformats.org/officeDocument/2006/relationships/hyperlink" Target="https://medium.com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136100" y="1488150"/>
            <a:ext cx="5693100" cy="131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2CC"/>
                </a:solidFill>
              </a:rPr>
              <a:t>Bubble Sheet Scanner</a:t>
            </a:r>
            <a:endParaRPr b="1" sz="3600"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2CC"/>
              </a:solidFill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955000" y="2947750"/>
            <a:ext cx="3068100" cy="162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DIP mini-project by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2017BTECS00005	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2017BTECS00018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2017BTECS00050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FFFFFF"/>
                </a:solidFill>
              </a:rPr>
              <a:t>THE PROBLEM</a:t>
            </a:r>
            <a:endParaRPr b="1"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139575" y="1406500"/>
            <a:ext cx="3264600" cy="30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Generally, it takes a lot of time to check exam paper manually and result might be incorrect due to human error. So, we need an application that can do this task with 100% accuracy.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 b="0" l="25618" r="25613" t="0"/>
          <a:stretch/>
        </p:blipFill>
        <p:spPr>
          <a:xfrm>
            <a:off x="5381625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/>
          <p:nvPr/>
        </p:nvSpPr>
        <p:spPr>
          <a:xfrm>
            <a:off x="4819650" y="1577400"/>
            <a:ext cx="2991000" cy="1988700"/>
          </a:xfrm>
          <a:prstGeom prst="rect">
            <a:avLst/>
          </a:prstGeom>
          <a:solidFill>
            <a:srgbClr val="CFC3AC">
              <a:alpha val="7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800">
                <a:solidFill>
                  <a:srgbClr val="FFFFFF"/>
                </a:solidFill>
              </a:rPr>
              <a:t>METHODOLOGY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49" name="Google Shape;149;p15"/>
          <p:cNvSpPr/>
          <p:nvPr/>
        </p:nvSpPr>
        <p:spPr>
          <a:xfrm rot="5400000">
            <a:off x="2218658" y="566486"/>
            <a:ext cx="1930421" cy="2923662"/>
          </a:xfrm>
          <a:prstGeom prst="flowChartOffpageConnector">
            <a:avLst/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5"/>
          <p:cNvSpPr/>
          <p:nvPr/>
        </p:nvSpPr>
        <p:spPr>
          <a:xfrm flipH="1" rot="-5400000">
            <a:off x="5348493" y="566486"/>
            <a:ext cx="1930421" cy="2923661"/>
          </a:xfrm>
          <a:prstGeom prst="flowChartOffpageConnector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5"/>
          <p:cNvSpPr/>
          <p:nvPr/>
        </p:nvSpPr>
        <p:spPr>
          <a:xfrm rot="5400000">
            <a:off x="2245798" y="2681979"/>
            <a:ext cx="1876168" cy="2923664"/>
          </a:xfrm>
          <a:prstGeom prst="flowChartOffpageConnector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5"/>
          <p:cNvSpPr/>
          <p:nvPr/>
        </p:nvSpPr>
        <p:spPr>
          <a:xfrm flipH="1" rot="-5400000">
            <a:off x="5375620" y="2681979"/>
            <a:ext cx="1876168" cy="2923660"/>
          </a:xfrm>
          <a:prstGeom prst="flowChartOffpageConnector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5"/>
          <p:cNvSpPr/>
          <p:nvPr/>
        </p:nvSpPr>
        <p:spPr>
          <a:xfrm>
            <a:off x="4299625" y="2846000"/>
            <a:ext cx="885900" cy="520800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4556495" y="2845995"/>
            <a:ext cx="372159" cy="372159"/>
          </a:xfrm>
          <a:custGeom>
            <a:rect b="b" l="l" r="r" t="t"/>
            <a:pathLst>
              <a:path extrusionOk="0" h="11693" w="11693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5"/>
          <p:cNvSpPr txBox="1"/>
          <p:nvPr/>
        </p:nvSpPr>
        <p:spPr>
          <a:xfrm>
            <a:off x="3901125" y="1063100"/>
            <a:ext cx="7446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01</a:t>
            </a:r>
            <a:endParaRPr b="1" sz="2800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56" name="Google Shape;156;p15"/>
          <p:cNvSpPr txBox="1"/>
          <p:nvPr/>
        </p:nvSpPr>
        <p:spPr>
          <a:xfrm>
            <a:off x="3968625" y="3443325"/>
            <a:ext cx="6096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03</a:t>
            </a:r>
            <a:endParaRPr b="1" sz="2800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57" name="Google Shape;157;p15"/>
          <p:cNvSpPr txBox="1"/>
          <p:nvPr/>
        </p:nvSpPr>
        <p:spPr>
          <a:xfrm>
            <a:off x="4851875" y="1063100"/>
            <a:ext cx="6366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02</a:t>
            </a:r>
            <a:endParaRPr b="1" sz="2800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58" name="Google Shape;158;p15"/>
          <p:cNvSpPr txBox="1"/>
          <p:nvPr/>
        </p:nvSpPr>
        <p:spPr>
          <a:xfrm>
            <a:off x="4851875" y="3422775"/>
            <a:ext cx="6366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04</a:t>
            </a:r>
            <a:endParaRPr b="1" sz="2800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59" name="Google Shape;159;p15"/>
          <p:cNvSpPr txBox="1"/>
          <p:nvPr/>
        </p:nvSpPr>
        <p:spPr>
          <a:xfrm>
            <a:off x="2207300" y="1425900"/>
            <a:ext cx="23091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Apply Gaussian Blur and detect edges in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image using Canny edge detection algorithm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15"/>
          <p:cNvSpPr txBox="1"/>
          <p:nvPr/>
        </p:nvSpPr>
        <p:spPr>
          <a:xfrm flipH="1">
            <a:off x="4928750" y="1667426"/>
            <a:ext cx="2309100" cy="10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Extract the top-down, birds-eye-view of image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15"/>
          <p:cNvSpPr txBox="1"/>
          <p:nvPr/>
        </p:nvSpPr>
        <p:spPr>
          <a:xfrm>
            <a:off x="2291700" y="3846825"/>
            <a:ext cx="2163900" cy="10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Extract the set of bubbles and determine marked one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15"/>
          <p:cNvSpPr txBox="1"/>
          <p:nvPr/>
        </p:nvSpPr>
        <p:spPr>
          <a:xfrm>
            <a:off x="5077000" y="3999550"/>
            <a:ext cx="23091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Calculate the result with the help of correct answer key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800"/>
              <a:t>MAJOR REQUIREMENTS</a:t>
            </a:r>
            <a:endParaRPr sz="2800"/>
          </a:p>
        </p:txBody>
      </p:sp>
      <p:sp>
        <p:nvSpPr>
          <p:cNvPr id="168" name="Google Shape;168;p16"/>
          <p:cNvSpPr txBox="1"/>
          <p:nvPr>
            <p:ph idx="1" type="body"/>
          </p:nvPr>
        </p:nvSpPr>
        <p:spPr>
          <a:xfrm>
            <a:off x="1456125" y="2679900"/>
            <a:ext cx="1172100" cy="3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Python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16"/>
          <p:cNvSpPr txBox="1"/>
          <p:nvPr>
            <p:ph idx="1" type="body"/>
          </p:nvPr>
        </p:nvSpPr>
        <p:spPr>
          <a:xfrm>
            <a:off x="3474300" y="2679900"/>
            <a:ext cx="1248300" cy="3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OpenCV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250" y="1522500"/>
            <a:ext cx="1385975" cy="100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9475" y="1516650"/>
            <a:ext cx="1337465" cy="100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6"/>
          <p:cNvPicPr preferRelativeResize="0"/>
          <p:nvPr/>
        </p:nvPicPr>
        <p:blipFill rotWithShape="1">
          <a:blip r:embed="rId5">
            <a:alphaModFix/>
          </a:blip>
          <a:srcRect b="4625" l="0" r="63236" t="0"/>
          <a:stretch/>
        </p:blipFill>
        <p:spPr>
          <a:xfrm>
            <a:off x="5162425" y="1516650"/>
            <a:ext cx="1171963" cy="100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6"/>
          <p:cNvSpPr txBox="1"/>
          <p:nvPr>
            <p:ph idx="1" type="body"/>
          </p:nvPr>
        </p:nvSpPr>
        <p:spPr>
          <a:xfrm>
            <a:off x="5224053" y="2679900"/>
            <a:ext cx="1172100" cy="3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Numpy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STEPS TO BUILD</a:t>
            </a:r>
            <a:endParaRPr sz="2800"/>
          </a:p>
        </p:txBody>
      </p:sp>
      <p:sp>
        <p:nvSpPr>
          <p:cNvPr id="179" name="Google Shape;179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Detect the exam sheet in an image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Extract set of bubbles from perspective transformed exam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Sort bubbles into rows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Determine  the marked answer for each row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Lookup the correct answer in our answer key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Repeat for all questions in the exam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Observations</a:t>
            </a:r>
            <a:endParaRPr sz="2800"/>
          </a:p>
        </p:txBody>
      </p:sp>
      <p:pic>
        <p:nvPicPr>
          <p:cNvPr id="185" name="Google Shape;185;p18"/>
          <p:cNvPicPr preferRelativeResize="0"/>
          <p:nvPr/>
        </p:nvPicPr>
        <p:blipFill rotWithShape="1">
          <a:blip r:embed="rId3">
            <a:alphaModFix/>
          </a:blip>
          <a:srcRect b="27130" l="18365" r="17375" t="14424"/>
          <a:stretch/>
        </p:blipFill>
        <p:spPr>
          <a:xfrm>
            <a:off x="429175" y="1542863"/>
            <a:ext cx="2494500" cy="2801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 rotWithShape="1">
          <a:blip r:embed="rId4">
            <a:alphaModFix/>
          </a:blip>
          <a:srcRect b="27960" l="20154" r="18824" t="14756"/>
          <a:stretch/>
        </p:blipFill>
        <p:spPr>
          <a:xfrm>
            <a:off x="3324738" y="1498050"/>
            <a:ext cx="2494525" cy="28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/>
          <p:cNvPicPr preferRelativeResize="0"/>
          <p:nvPr/>
        </p:nvPicPr>
        <p:blipFill rotWithShape="1">
          <a:blip r:embed="rId5">
            <a:alphaModFix/>
          </a:blip>
          <a:srcRect b="15476" l="0" r="0" t="7333"/>
          <a:stretch/>
        </p:blipFill>
        <p:spPr>
          <a:xfrm>
            <a:off x="6220325" y="1539975"/>
            <a:ext cx="2720375" cy="280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REFERENCES</a:t>
            </a:r>
            <a:endParaRPr sz="2800"/>
          </a:p>
        </p:txBody>
      </p:sp>
      <p:sp>
        <p:nvSpPr>
          <p:cNvPr id="193" name="Google Shape;193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Optical mark recognition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OpenCV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Medium.com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1435" y="0"/>
            <a:ext cx="51625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/>
          <p:nvPr/>
        </p:nvSpPr>
        <p:spPr>
          <a:xfrm rot="5400000">
            <a:off x="1931950" y="420442"/>
            <a:ext cx="3358800" cy="5026500"/>
          </a:xfrm>
          <a:prstGeom prst="rect">
            <a:avLst/>
          </a:prstGeom>
          <a:solidFill>
            <a:srgbClr val="908269">
              <a:alpha val="8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1365450" y="2097000"/>
            <a:ext cx="32853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